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93" r:id="rId8"/>
    <p:sldId id="262" r:id="rId9"/>
    <p:sldId id="294" r:id="rId10"/>
    <p:sldId id="264" r:id="rId11"/>
    <p:sldId id="265" r:id="rId12"/>
    <p:sldId id="289" r:id="rId13"/>
    <p:sldId id="295" r:id="rId14"/>
    <p:sldId id="286" r:id="rId15"/>
    <p:sldId id="290" r:id="rId16"/>
    <p:sldId id="266" r:id="rId17"/>
    <p:sldId id="288" r:id="rId18"/>
    <p:sldId id="267" r:id="rId19"/>
    <p:sldId id="291" r:id="rId20"/>
    <p:sldId id="28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DBDAB6-73C1-432F-977B-04AB4FDCF682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85FE4B-EFF6-4337-801C-DD93B36D46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Asthma &amp; COPD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Treatment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asthma involves inflammation and bronchoconstriction, treatment should be directed towards reducing inflammation and increasing bronchodilation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Anti-inflammatory (steroids, mast cell stabilizers, anti-</a:t>
            </a:r>
            <a:r>
              <a:rPr lang="en-US" dirty="0" err="1" smtClean="0">
                <a:solidFill>
                  <a:srgbClr val="FF0000"/>
                </a:solidFill>
              </a:rPr>
              <a:t>lukotriens</a:t>
            </a:r>
            <a:r>
              <a:rPr lang="en-US" dirty="0" smtClean="0">
                <a:solidFill>
                  <a:srgbClr val="FF0000"/>
                </a:solidFill>
              </a:rPr>
              <a:t>, monoclonal antibodies 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Bronchodilators ( B2 agonists, anticholinergic, methyl xanthine derivatives)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Reliever medication</a:t>
            </a:r>
            <a:endParaRPr lang="en-US" dirty="0"/>
          </a:p>
          <a:p>
            <a:r>
              <a:rPr lang="en-US" b="1" dirty="0"/>
              <a:t>1. Short-acting </a:t>
            </a:r>
            <a:r>
              <a:rPr lang="en-US" dirty="0"/>
              <a:t>β</a:t>
            </a:r>
            <a:r>
              <a:rPr lang="en-US" b="1" dirty="0"/>
              <a:t>-adrenoceptor agonist </a:t>
            </a:r>
            <a:r>
              <a:rPr lang="en-US" b="1" dirty="0" smtClean="0"/>
              <a:t>bronchodilators (SABA) </a:t>
            </a:r>
          </a:p>
          <a:p>
            <a:r>
              <a:rPr lang="en-US" dirty="0" smtClean="0"/>
              <a:t>are </a:t>
            </a:r>
            <a:r>
              <a:rPr lang="en-US" dirty="0"/>
              <a:t>the mainstay of asthma management. Salbutamol and terbutaline are selective β2-agonists and have few β1-mediated side </a:t>
            </a:r>
            <a:r>
              <a:rPr lang="en-US" dirty="0" smtClean="0"/>
              <a:t>effects.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smtClean="0">
                <a:sym typeface="Wingdings" panose="05000000000000000000" pitchFamily="2" charset="2"/>
              </a:rPr>
              <a:t> tremor 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smtClean="0">
                <a:sym typeface="Wingdings" panose="05000000000000000000" pitchFamily="2" charset="2"/>
              </a:rPr>
              <a:t> tachycardia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smtClean="0">
                <a:sym typeface="Wingdings" panose="05000000000000000000" pitchFamily="2" charset="2"/>
              </a:rPr>
              <a:t> tolerance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>
                <a:sym typeface="Wingdings" panose="05000000000000000000" pitchFamily="2" charset="2"/>
              </a:rPr>
              <a:t> hypokalemia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93" y="1600200"/>
            <a:ext cx="4343614" cy="4708525"/>
          </a:xfrm>
        </p:spPr>
      </p:pic>
    </p:spTree>
    <p:extLst>
      <p:ext uri="{BB962C8B-B14F-4D97-AF65-F5344CB8AC3E}">
        <p14:creationId xmlns:p14="http://schemas.microsoft.com/office/powerpoint/2010/main" val="22096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784975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1" y="1268760"/>
            <a:ext cx="5400601" cy="4320480"/>
          </a:xfrm>
        </p:spPr>
      </p:pic>
    </p:spTree>
    <p:extLst>
      <p:ext uri="{BB962C8B-B14F-4D97-AF65-F5344CB8AC3E}">
        <p14:creationId xmlns:p14="http://schemas.microsoft.com/office/powerpoint/2010/main" val="24865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40233"/>
            <a:ext cx="4571603" cy="29543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449763" cy="34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Inhaled anticholinergic agents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Ipratropium bromide</a:t>
            </a:r>
          </a:p>
          <a:p>
            <a:r>
              <a:rPr lang="en-US" i="1" dirty="0" smtClean="0"/>
              <a:t> </a:t>
            </a:r>
            <a:r>
              <a:rPr lang="en-US" dirty="0"/>
              <a:t>These block muscarinic (M1, M2, M3) receptors in bronchial smooth muscle but are generally of little additional value in asthma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3" y="1196752"/>
            <a:ext cx="5048547" cy="3786410"/>
          </a:xfrm>
        </p:spPr>
      </p:pic>
    </p:spTree>
    <p:extLst>
      <p:ext uri="{BB962C8B-B14F-4D97-AF65-F5344CB8AC3E}">
        <p14:creationId xmlns:p14="http://schemas.microsoft.com/office/powerpoint/2010/main" val="2062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Long acting </a:t>
            </a:r>
            <a:r>
              <a:rPr lang="en-US" dirty="0"/>
              <a:t>β</a:t>
            </a:r>
            <a:r>
              <a:rPr lang="en-US" i="1" dirty="0"/>
              <a:t>-</a:t>
            </a:r>
            <a:r>
              <a:rPr lang="en-US" i="1" dirty="0" err="1"/>
              <a:t>adrenoreceptor</a:t>
            </a:r>
            <a:r>
              <a:rPr lang="en-US" i="1" dirty="0"/>
              <a:t> agonist </a:t>
            </a:r>
            <a:r>
              <a:rPr lang="en-US" i="1" dirty="0" smtClean="0"/>
              <a:t>bronchodilators (salmeterol, formoterol). </a:t>
            </a:r>
          </a:p>
          <a:p>
            <a:r>
              <a:rPr lang="en-US" i="1" dirty="0"/>
              <a:t>Oral bronchodilators</a:t>
            </a:r>
            <a:r>
              <a:rPr lang="en-US" dirty="0"/>
              <a:t> </a:t>
            </a:r>
            <a:r>
              <a:rPr lang="en-US" dirty="0" smtClean="0"/>
              <a:t>; theophylline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" y="1600200"/>
            <a:ext cx="8118146" cy="4708525"/>
          </a:xfrm>
        </p:spPr>
      </p:pic>
    </p:spTree>
    <p:extLst>
      <p:ext uri="{BB962C8B-B14F-4D97-AF65-F5344CB8AC3E}">
        <p14:creationId xmlns:p14="http://schemas.microsoft.com/office/powerpoint/2010/main" val="4219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Asthma is a chronic inflammatory disorder of the </a:t>
            </a:r>
            <a:r>
              <a:rPr lang="en-US" sz="3600" b="1" dirty="0" smtClean="0"/>
              <a:t>airways in </a:t>
            </a:r>
            <a:r>
              <a:rPr lang="en-US" sz="3600" b="1" dirty="0"/>
              <a:t>which many cells and cellular elements play a role, in </a:t>
            </a:r>
            <a:r>
              <a:rPr lang="en-US" sz="3600" b="1" dirty="0" smtClean="0"/>
              <a:t>particular, mast </a:t>
            </a:r>
            <a:r>
              <a:rPr lang="en-US" sz="3600" b="1" dirty="0"/>
              <a:t>cells, </a:t>
            </a:r>
            <a:r>
              <a:rPr lang="en-US" sz="3600" b="1" dirty="0" err="1"/>
              <a:t>eosinophils</a:t>
            </a:r>
            <a:r>
              <a:rPr lang="en-US" sz="3600" b="1" dirty="0"/>
              <a:t>, T lymphocytes, </a:t>
            </a:r>
            <a:r>
              <a:rPr lang="en-US" sz="3600" b="1" dirty="0" smtClean="0"/>
              <a:t>macrophages, neutrophils</a:t>
            </a:r>
            <a:r>
              <a:rPr lang="en-US" sz="3600" b="1" dirty="0"/>
              <a:t>, and epithelial cells.</a:t>
            </a:r>
          </a:p>
        </p:txBody>
      </p:sp>
    </p:spTree>
    <p:extLst>
      <p:ext uri="{BB962C8B-B14F-4D97-AF65-F5344CB8AC3E}">
        <p14:creationId xmlns:p14="http://schemas.microsoft.com/office/powerpoint/2010/main" val="22312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4544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Prophylactic treatments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Anti-inflammatory </a:t>
            </a:r>
            <a:r>
              <a:rPr lang="en-US" b="1" dirty="0" smtClean="0">
                <a:solidFill>
                  <a:srgbClr val="FF0000"/>
                </a:solidFill>
              </a:rPr>
              <a:t>agents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inhaled corticosteroid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beclomethasone, fluticasone inhalers.</a:t>
            </a:r>
          </a:p>
          <a:p>
            <a:r>
              <a:rPr lang="en-US" b="1" dirty="0"/>
              <a:t>Leukotriene receptor </a:t>
            </a:r>
            <a:r>
              <a:rPr lang="en-US" b="1" dirty="0" smtClean="0"/>
              <a:t>antagonists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montilukast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ym typeface="Wingdings" panose="05000000000000000000" pitchFamily="2" charset="2"/>
              </a:rPr>
              <a:t>zafirlukast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LOX inhibitor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zileuton</a:t>
            </a:r>
            <a:endParaRPr lang="en-US" dirty="0"/>
          </a:p>
          <a:p>
            <a:r>
              <a:rPr lang="en-US" b="1" dirty="0"/>
              <a:t>Anti-</a:t>
            </a:r>
            <a:r>
              <a:rPr lang="en-US" b="1" dirty="0" err="1"/>
              <a:t>IgE</a:t>
            </a:r>
            <a:r>
              <a:rPr lang="en-US" b="1" dirty="0"/>
              <a:t> monoclonal </a:t>
            </a:r>
            <a:r>
              <a:rPr lang="en-US" b="1" dirty="0" smtClean="0"/>
              <a:t>antibodies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err="1" smtClean="0">
                <a:sym typeface="Wingdings" panose="05000000000000000000" pitchFamily="2" charset="2"/>
              </a:rPr>
              <a:t>omalizumab</a:t>
            </a:r>
            <a:r>
              <a:rPr lang="en-US" b="1" dirty="0" smtClean="0"/>
              <a:t>. </a:t>
            </a:r>
          </a:p>
          <a:p>
            <a:r>
              <a:rPr lang="en-US" b="1" dirty="0"/>
              <a:t>Oral </a:t>
            </a:r>
            <a:r>
              <a:rPr lang="en-US" b="1" dirty="0" smtClean="0"/>
              <a:t>corticosteroids </a:t>
            </a:r>
            <a:r>
              <a:rPr lang="en-US" b="1" dirty="0" smtClean="0">
                <a:sym typeface="Wingdings" panose="05000000000000000000" pitchFamily="2" charset="2"/>
              </a:rPr>
              <a:t> prednisolone, dexamethasone, betamethasone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Acute severe asthma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dirty="0" smtClean="0"/>
              <a:t>The </a:t>
            </a:r>
            <a:r>
              <a:rPr lang="en-US" dirty="0"/>
              <a:t>management of acute asthma depends on the severity of the attack and its response to treatment</a:t>
            </a:r>
          </a:p>
          <a:p>
            <a:r>
              <a:rPr lang="en-US" dirty="0"/>
              <a:t>1- Oxygen is administered to achieve an oxygen saturation of 92% or more. </a:t>
            </a:r>
          </a:p>
          <a:p>
            <a:r>
              <a:rPr lang="en-US" dirty="0"/>
              <a:t>2- A β2-agonist, </a:t>
            </a:r>
            <a:r>
              <a:rPr lang="en-US" dirty="0" err="1"/>
              <a:t>nebulisers</a:t>
            </a:r>
            <a:r>
              <a:rPr lang="en-US" dirty="0"/>
              <a:t> are used because they permit a high dose (10–20 times the dose of a MDI) and they require no coordination.</a:t>
            </a:r>
          </a:p>
          <a:p>
            <a:r>
              <a:rPr lang="en-US" dirty="0"/>
              <a:t>3-Corticosteroids, oral prednisolone (40–50 mg daily, for 5 days). IV hydrocortisone (100 mg) should only be required if the patient cannot take oral medication</a:t>
            </a:r>
          </a:p>
          <a:p>
            <a:r>
              <a:rPr lang="en-US" dirty="0"/>
              <a:t>4- </a:t>
            </a:r>
            <a:r>
              <a:rPr lang="en-US" dirty="0" err="1"/>
              <a:t>nebulised</a:t>
            </a:r>
            <a:r>
              <a:rPr lang="en-US" dirty="0"/>
              <a:t> salbutamol 5 mg with ipratropium bromide.</a:t>
            </a:r>
          </a:p>
          <a:p>
            <a:r>
              <a:rPr lang="en-US" dirty="0"/>
              <a:t>5- Intravenous aminophylline</a:t>
            </a:r>
          </a:p>
          <a:p>
            <a:r>
              <a:rPr lang="en-US" dirty="0"/>
              <a:t>6- Intravenous magnesium </a:t>
            </a:r>
            <a:r>
              <a:rPr lang="en-US" dirty="0" err="1"/>
              <a:t>sulphate</a:t>
            </a:r>
            <a:r>
              <a:rPr lang="en-US" dirty="0"/>
              <a:t>, infusion, has been shown to help in some patients who have not had a good response to initial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en-US" dirty="0"/>
              <a:t>Chronic obstructive pulmonary disease (COPD) is a type of obstructive lung disease characterized by long-term breathing problems and poor airflow. The main symptoms include shortness of breath and cough with sputum production. COPD is a progressive disease, meaning it typically worsens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Cigarette smoking is the leading cause of COPD. Most people who have COPD smoke or used to smoke. However, up to 25 percent of people with COPD never smoked. Long-term exposure to other lung irritants—such as air pollution, chemical fumes, or dusts—also may contribute to COPD.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296"/>
            <a:ext cx="8229600" cy="65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1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two main causes of asthma symptoms are airway </a:t>
            </a:r>
            <a:r>
              <a:rPr lang="en-US" sz="3600" b="1" dirty="0" smtClean="0"/>
              <a:t>hyper-responsiveness </a:t>
            </a:r>
            <a:r>
              <a:rPr lang="en-US" sz="3600" b="1" dirty="0"/>
              <a:t>and bronchoconstriction. </a:t>
            </a:r>
          </a:p>
        </p:txBody>
      </p:sp>
    </p:spTree>
    <p:extLst>
      <p:ext uri="{BB962C8B-B14F-4D97-AF65-F5344CB8AC3E}">
        <p14:creationId xmlns:p14="http://schemas.microsoft.com/office/powerpoint/2010/main" val="25083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1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85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6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7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0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0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0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5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asthma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Extrinsic asthma </a:t>
            </a:r>
            <a:r>
              <a:rPr lang="en-US" dirty="0" smtClean="0">
                <a:sym typeface="Wingdings" panose="05000000000000000000" pitchFamily="2" charset="2"/>
              </a:rPr>
              <a:t> due to an external antigen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more easy to avoid the attack by avoiding the causative agent  more dominant in children.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Intrinsic asthma the inducing agent is not know more dominant in adults</a:t>
            </a:r>
          </a:p>
        </p:txBody>
      </p:sp>
    </p:spTree>
    <p:extLst>
      <p:ext uri="{BB962C8B-B14F-4D97-AF65-F5344CB8AC3E}">
        <p14:creationId xmlns:p14="http://schemas.microsoft.com/office/powerpoint/2010/main" val="1035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52728"/>
          </a:xfrm>
        </p:spPr>
      </p:pic>
    </p:spTree>
    <p:extLst>
      <p:ext uri="{BB962C8B-B14F-4D97-AF65-F5344CB8AC3E}">
        <p14:creationId xmlns:p14="http://schemas.microsoft.com/office/powerpoint/2010/main" val="420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</a:p>
          <a:p>
            <a:pPr marL="137160" indent="0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of cases are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dignosed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manifestations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(signs and symptoms). </a:t>
            </a:r>
          </a:p>
          <a:p>
            <a:pPr marL="13716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confirm the diagnosis pulmonary function test can also be done by using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spirometer</a:t>
            </a:r>
          </a:p>
          <a:p>
            <a:pPr marL="13716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TLC=6L,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FVC=5L, FEV=4L,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FEV/FVC=4/5= 80% normal</a:t>
            </a:r>
          </a:p>
          <a:p>
            <a:pPr marL="137160" indent="0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FEV/FVC &gt; 80%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restrictive lung disease</a:t>
            </a:r>
          </a:p>
          <a:p>
            <a:pPr marL="137160" indent="0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FEV/FVC &lt; 80%  obstructive lung disease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7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symptoms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3200" b="1" dirty="0">
                <a:solidFill>
                  <a:prstClr val="white"/>
                </a:solidFill>
              </a:rPr>
              <a:t>The patient usually presents with complaints of dyspnea, cough, shortness of breath, and chest </a:t>
            </a:r>
            <a:r>
              <a:rPr lang="en-US" sz="3200" b="1" dirty="0" smtClean="0">
                <a:solidFill>
                  <a:prstClr val="white"/>
                </a:solidFill>
              </a:rPr>
              <a:t>tightness, tachypnea and wheezy chest.</a:t>
            </a:r>
            <a:endParaRPr lang="en-US" sz="3200" b="1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3200" b="1" dirty="0">
                <a:solidFill>
                  <a:prstClr val="white"/>
                </a:solidFill>
              </a:rPr>
              <a:t> Because of their inability to breathe, patients are generally anxious and may be agitated. In severe acute asthma, patients may be unable to communicate in complete sentences.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3200" b="1" dirty="0">
                <a:solidFill>
                  <a:prstClr val="white"/>
                </a:solidFill>
              </a:rPr>
              <a:t>Mental status changes may indicate impending respiratory failure.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923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 goals of treatment for chronic asthma are to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61662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prevent </a:t>
            </a:r>
            <a:r>
              <a:rPr lang="en-US" sz="3200" b="1" dirty="0"/>
              <a:t>chronic and troublesome symptoms</a:t>
            </a:r>
            <a:r>
              <a:rPr lang="en-US" sz="3200" b="1" dirty="0" smtClean="0"/>
              <a:t>;</a:t>
            </a:r>
          </a:p>
          <a:p>
            <a:r>
              <a:rPr lang="en-US" sz="3200" b="1" dirty="0" smtClean="0"/>
              <a:t> Maintain normal </a:t>
            </a:r>
            <a:r>
              <a:rPr lang="en-US" sz="3200" b="1" dirty="0"/>
              <a:t>or near normal pulmonary function; </a:t>
            </a:r>
            <a:endParaRPr lang="en-US" sz="3200" b="1" dirty="0" smtClean="0"/>
          </a:p>
          <a:p>
            <a:r>
              <a:rPr lang="en-US" sz="3200" b="1" dirty="0" smtClean="0"/>
              <a:t>Maintain normal </a:t>
            </a:r>
            <a:r>
              <a:rPr lang="en-US" sz="3200" b="1" dirty="0"/>
              <a:t>activity levels, including exercise and other </a:t>
            </a:r>
            <a:r>
              <a:rPr lang="en-US" sz="3200" b="1" dirty="0" smtClean="0"/>
              <a:t>physical activities; </a:t>
            </a:r>
          </a:p>
          <a:p>
            <a:r>
              <a:rPr lang="en-US" sz="3200" b="1" dirty="0" smtClean="0"/>
              <a:t>prevent </a:t>
            </a:r>
            <a:r>
              <a:rPr lang="en-US" sz="3200" b="1" dirty="0"/>
              <a:t>recurrent exacerbations of </a:t>
            </a:r>
            <a:r>
              <a:rPr lang="en-US" sz="3200" b="1" dirty="0" smtClean="0"/>
              <a:t>asthma</a:t>
            </a:r>
            <a:endParaRPr lang="en-US" sz="3200" b="1" dirty="0"/>
          </a:p>
          <a:p>
            <a:r>
              <a:rPr lang="en-US" sz="3200" b="1" dirty="0"/>
              <a:t>minimize the need for emergency department visits or hospitalizations;</a:t>
            </a:r>
          </a:p>
          <a:p>
            <a:r>
              <a:rPr lang="en-US" sz="3200" b="1" dirty="0" smtClean="0"/>
              <a:t>provide </a:t>
            </a:r>
            <a:r>
              <a:rPr lang="en-US" sz="3200" b="1" dirty="0"/>
              <a:t>optimal pharmacotherapy with </a:t>
            </a:r>
            <a:r>
              <a:rPr lang="en-US" sz="3200" b="1" dirty="0" smtClean="0"/>
              <a:t>minimal or </a:t>
            </a:r>
            <a:r>
              <a:rPr lang="en-US" sz="3200" b="1" dirty="0"/>
              <a:t>no adverse effects;</a:t>
            </a:r>
          </a:p>
        </p:txBody>
      </p:sp>
    </p:spTree>
    <p:extLst>
      <p:ext uri="{BB962C8B-B14F-4D97-AF65-F5344CB8AC3E}">
        <p14:creationId xmlns:p14="http://schemas.microsoft.com/office/powerpoint/2010/main" val="11501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569811" cy="60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848</TotalTime>
  <Words>686</Words>
  <Application>Microsoft Office PowerPoint</Application>
  <PresentationFormat>عرض على الشاشة (3:4)‏</PresentationFormat>
  <Paragraphs>59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Asthma &amp; COPD</vt:lpstr>
      <vt:lpstr>عرض تقديمي في PowerPoint</vt:lpstr>
      <vt:lpstr>عرض تقديمي في PowerPoint</vt:lpstr>
      <vt:lpstr>Types of asthma</vt:lpstr>
      <vt:lpstr>عرض تقديمي في PowerPoint</vt:lpstr>
      <vt:lpstr>عرض تقديمي في PowerPoint</vt:lpstr>
      <vt:lpstr>symptoms</vt:lpstr>
      <vt:lpstr>The goals of treatment for chronic asthma are to: </vt:lpstr>
      <vt:lpstr>عرض تقديمي في PowerPoint</vt:lpstr>
      <vt:lpstr>Treatment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Acute severe asthma </vt:lpstr>
      <vt:lpstr>COPD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&amp; COPD</dc:title>
  <dc:creator>Naruto</dc:creator>
  <cp:lastModifiedBy>furqan</cp:lastModifiedBy>
  <cp:revision>25</cp:revision>
  <dcterms:created xsi:type="dcterms:W3CDTF">2017-03-25T14:13:54Z</dcterms:created>
  <dcterms:modified xsi:type="dcterms:W3CDTF">2020-06-28T08:34:38Z</dcterms:modified>
</cp:coreProperties>
</file>